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</p:sldMasterIdLst>
  <p:notesMasterIdLst>
    <p:notesMasterId r:id="rId4"/>
  </p:notesMasterIdLst>
  <p:sldIdLst>
    <p:sldId id="256" r:id="rId2"/>
    <p:sldId id="257" r:id="rId3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>
      <p:cViewPr varScale="1">
        <p:scale>
          <a:sx n="125" d="100"/>
          <a:sy n="125" d="100"/>
        </p:scale>
        <p:origin x="1240" y="176"/>
      </p:cViewPr>
      <p:guideLst>
        <p:guide orient="horz" pos="216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7dea41205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7dea41205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Card">
  <p:cSld name="3_Title Card">
    <p:bg>
      <p:bgPr>
        <a:gradFill>
          <a:gsLst>
            <a:gs pos="0">
              <a:srgbClr val="3F3F3F"/>
            </a:gs>
            <a:gs pos="49000">
              <a:srgbClr val="3F3F3F"/>
            </a:gs>
            <a:gs pos="100000">
              <a:srgbClr val="26262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>
            <a:spLocks noGrp="1"/>
          </p:cNvSpPr>
          <p:nvPr>
            <p:ph type="title"/>
          </p:nvPr>
        </p:nvSpPr>
        <p:spPr>
          <a:xfrm>
            <a:off x="914400" y="1270000"/>
            <a:ext cx="7315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body" idx="1"/>
          </p:nvPr>
        </p:nvSpPr>
        <p:spPr>
          <a:xfrm>
            <a:off x="914400" y="2981400"/>
            <a:ext cx="5410200" cy="394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" name="Google Shape;9;p2"/>
          <p:cNvCxnSpPr/>
          <p:nvPr/>
        </p:nvCxnSpPr>
        <p:spPr>
          <a:xfrm>
            <a:off x="875414" y="2857500"/>
            <a:ext cx="7354186" cy="0"/>
          </a:xfrm>
          <a:prstGeom prst="straightConnector1">
            <a:avLst/>
          </a:prstGeom>
          <a:noFill/>
          <a:ln w="1587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" name="Google Shape;10;p2"/>
          <p:cNvGrpSpPr/>
          <p:nvPr/>
        </p:nvGrpSpPr>
        <p:grpSpPr>
          <a:xfrm>
            <a:off x="1085363" y="4889500"/>
            <a:ext cx="4401037" cy="381000"/>
            <a:chOff x="1085362" y="5486400"/>
            <a:chExt cx="4401037" cy="457200"/>
          </a:xfrm>
        </p:grpSpPr>
        <p:sp>
          <p:nvSpPr>
            <p:cNvPr id="11" name="Google Shape;11;p2"/>
            <p:cNvSpPr txBox="1"/>
            <p:nvPr/>
          </p:nvSpPr>
          <p:spPr>
            <a:xfrm>
              <a:off x="1447800" y="5486400"/>
              <a:ext cx="4038599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75" b="1" i="0" u="none" strike="noStrike" cap="none">
                  <a:solidFill>
                    <a:srgbClr val="A5A5A5"/>
                  </a:solidFill>
                  <a:latin typeface="Arial"/>
                  <a:ea typeface="Arial"/>
                  <a:cs typeface="Arial"/>
                  <a:sym typeface="Arial"/>
                </a:rPr>
                <a:t>THE PALM BEACHES</a:t>
              </a:r>
              <a:endParaRPr/>
            </a:p>
          </p:txBody>
        </p:sp>
        <p:pic>
          <p:nvPicPr>
            <p:cNvPr id="12" name="Google Shape;12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5362" y="5588429"/>
              <a:ext cx="286238" cy="2789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Line Title and Content">
  <p:cSld name="One-Line 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381000" y="1079500"/>
            <a:ext cx="8382000" cy="3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5002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0" y="5408612"/>
            <a:ext cx="9144000" cy="30638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0" y="5408612"/>
            <a:ext cx="377092" cy="3063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/>
        </p:nvSpPr>
        <p:spPr>
          <a:xfrm>
            <a:off x="5867400" y="5461000"/>
            <a:ext cx="28956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5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jlpb.org</a:t>
            </a:r>
            <a:endParaRPr/>
          </a:p>
        </p:txBody>
      </p:sp>
      <p:sp>
        <p:nvSpPr>
          <p:cNvPr id="19" name="Google Shape;19;p3"/>
          <p:cNvSpPr txBox="1"/>
          <p:nvPr/>
        </p:nvSpPr>
        <p:spPr>
          <a:xfrm>
            <a:off x="914400" y="5462264"/>
            <a:ext cx="3048000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5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THE PALM BEACHES</a:t>
            </a:r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-line title and content">
  <p:cSld name="Two-line 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81000" y="1587500"/>
            <a:ext cx="83820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5002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0" y="5408612"/>
            <a:ext cx="9144000" cy="30638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0" y="5408612"/>
            <a:ext cx="377092" cy="30638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/>
        </p:nvSpPr>
        <p:spPr>
          <a:xfrm>
            <a:off x="5867400" y="5461000"/>
            <a:ext cx="28956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5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jlpb.org</a:t>
            </a:r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914400" y="5462264"/>
            <a:ext cx="3048000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5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THE PALM BEACHES</a:t>
            </a:r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0" y="5408612"/>
            <a:ext cx="9144000" cy="30638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0" y="5408612"/>
            <a:ext cx="377092" cy="30638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/>
          <p:nvPr/>
        </p:nvSpPr>
        <p:spPr>
          <a:xfrm>
            <a:off x="5867400" y="5461000"/>
            <a:ext cx="28956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5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jlpb.org</a:t>
            </a:r>
            <a:endParaRPr/>
          </a:p>
        </p:txBody>
      </p:sp>
      <p:sp>
        <p:nvSpPr>
          <p:cNvPr id="31" name="Google Shape;31;p5"/>
          <p:cNvSpPr txBox="1"/>
          <p:nvPr/>
        </p:nvSpPr>
        <p:spPr>
          <a:xfrm>
            <a:off x="914400" y="5462264"/>
            <a:ext cx="3048000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5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THE PALM BEACHES</a:t>
            </a:r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7000">
              <a:schemeClr val="lt1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Arial"/>
              <a:buNone/>
            </a:pPr>
            <a:r>
              <a:rPr lang="en-US" dirty="0">
                <a:latin typeface="DIN Condensed" pitchFamily="2" charset="0"/>
              </a:rPr>
              <a:t>Carolyn Stone</a:t>
            </a:r>
            <a:endParaRPr dirty="0">
              <a:latin typeface="DIN Condensed" pitchFamily="2" charset="0"/>
            </a:endParaRPr>
          </a:p>
        </p:txBody>
      </p:sp>
      <p:sp>
        <p:nvSpPr>
          <p:cNvPr id="37" name="Google Shape;37;p6"/>
          <p:cNvSpPr txBox="1"/>
          <p:nvPr/>
        </p:nvSpPr>
        <p:spPr>
          <a:xfrm>
            <a:off x="381000" y="1470250"/>
            <a:ext cx="8382000" cy="3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82A"/>
              </a:buClr>
              <a:buSzPts val="1400"/>
              <a:buFont typeface="Arial"/>
              <a:buChar char="●"/>
            </a:pPr>
            <a:r>
              <a:rPr lang="en-US" dirty="0">
                <a:solidFill>
                  <a:srgbClr val="26282A"/>
                </a:solidFill>
              </a:rPr>
              <a:t>Year of hurricanes Jeanne and Francis! </a:t>
            </a:r>
            <a:endParaRPr dirty="0">
              <a:solidFill>
                <a:srgbClr val="26282A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82A"/>
              </a:buClr>
              <a:buSzPts val="1400"/>
              <a:buFont typeface="Arial"/>
              <a:buChar char="●"/>
            </a:pPr>
            <a:r>
              <a:rPr lang="en-US" dirty="0">
                <a:solidFill>
                  <a:srgbClr val="26282A"/>
                </a:solidFill>
              </a:rPr>
              <a:t>Check presented to South Florida Science Museum for $50,000 to fund the </a:t>
            </a:r>
            <a:br>
              <a:rPr lang="en-US" dirty="0">
                <a:solidFill>
                  <a:srgbClr val="26282A"/>
                </a:solidFill>
              </a:rPr>
            </a:br>
            <a:r>
              <a:rPr lang="en-US" dirty="0">
                <a:solidFill>
                  <a:srgbClr val="26282A"/>
                </a:solidFill>
              </a:rPr>
              <a:t>Early Learning Center at the </a:t>
            </a:r>
            <a:r>
              <a:rPr lang="en-US" dirty="0" err="1">
                <a:solidFill>
                  <a:srgbClr val="26282A"/>
                </a:solidFill>
              </a:rPr>
              <a:t>Dekelbaum</a:t>
            </a:r>
            <a:r>
              <a:rPr lang="en-US" dirty="0">
                <a:solidFill>
                  <a:srgbClr val="26282A"/>
                </a:solidFill>
              </a:rPr>
              <a:t> Science Center </a:t>
            </a:r>
            <a:endParaRPr dirty="0">
              <a:solidFill>
                <a:srgbClr val="26282A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82A"/>
              </a:buClr>
              <a:buSzPts val="1400"/>
              <a:buFont typeface="Arial"/>
              <a:buChar char="●"/>
            </a:pPr>
            <a:r>
              <a:rPr lang="en-US" dirty="0">
                <a:solidFill>
                  <a:srgbClr val="26282A"/>
                </a:solidFill>
              </a:rPr>
              <a:t>Membership changes: Sustainer eligibility went from 10 to 8 years of service </a:t>
            </a:r>
            <a:br>
              <a:rPr lang="en-US" dirty="0">
                <a:solidFill>
                  <a:srgbClr val="26282A"/>
                </a:solidFill>
              </a:rPr>
            </a:br>
            <a:r>
              <a:rPr lang="en-US" dirty="0">
                <a:solidFill>
                  <a:srgbClr val="26282A"/>
                </a:solidFill>
              </a:rPr>
              <a:t>min.; Actives- removed 39 and Holding as the max. age; New Members (Provisionals)- removed the max. age threshold </a:t>
            </a:r>
            <a:endParaRPr dirty="0">
              <a:solidFill>
                <a:srgbClr val="26282A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82A"/>
              </a:buClr>
              <a:buSzPts val="1400"/>
              <a:buFont typeface="Arial"/>
              <a:buChar char="●"/>
            </a:pPr>
            <a:r>
              <a:rPr lang="en-US" dirty="0">
                <a:solidFill>
                  <a:srgbClr val="26282A"/>
                </a:solidFill>
              </a:rPr>
              <a:t>Community service hours now tied to Years of Service tier, i.e. 10+ years = waived hours </a:t>
            </a:r>
            <a:endParaRPr dirty="0">
              <a:solidFill>
                <a:srgbClr val="26282A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82A"/>
              </a:buClr>
              <a:buSzPts val="1400"/>
              <a:buFont typeface="Arial"/>
              <a:buChar char="●"/>
            </a:pPr>
            <a:r>
              <a:rPr lang="en-US" dirty="0">
                <a:solidFill>
                  <a:srgbClr val="26282A"/>
                </a:solidFill>
              </a:rPr>
              <a:t>Formation of the Communications Council </a:t>
            </a:r>
            <a:endParaRPr dirty="0">
              <a:solidFill>
                <a:srgbClr val="26282A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6282A"/>
              </a:buClr>
              <a:buSzPts val="1400"/>
              <a:buFont typeface="Arial"/>
              <a:buChar char="●"/>
            </a:pPr>
            <a:r>
              <a:rPr lang="en-US" dirty="0">
                <a:solidFill>
                  <a:srgbClr val="26282A"/>
                </a:solidFill>
              </a:rPr>
              <a:t>Quantum House voted to sunset; it was deemed self sufficient to warrant a full time JLPB committee which is a great thing! JLPB to continue to volunteer as DIAD or as needed</a:t>
            </a:r>
            <a:endParaRPr dirty="0"/>
          </a:p>
        </p:txBody>
      </p:sp>
      <p:sp>
        <p:nvSpPr>
          <p:cNvPr id="38" name="Google Shape;38;p6"/>
          <p:cNvSpPr txBox="1"/>
          <p:nvPr/>
        </p:nvSpPr>
        <p:spPr>
          <a:xfrm>
            <a:off x="381000" y="825488"/>
            <a:ext cx="27864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DIN Condensed" pitchFamily="2" charset="0"/>
              </a:rPr>
              <a:t>2004-2005</a:t>
            </a:r>
            <a:endParaRPr sz="2400" b="1" dirty="0">
              <a:latin typeface="DIN Condensed" pitchFamily="2" charset="0"/>
            </a:endParaRPr>
          </a:p>
        </p:txBody>
      </p:sp>
      <p:pic>
        <p:nvPicPr>
          <p:cNvPr id="39" name="Google Shape;3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6830" y="254000"/>
            <a:ext cx="1716174" cy="21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00" y="1468500"/>
            <a:ext cx="3190750" cy="289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6425" y="2722272"/>
            <a:ext cx="3395176" cy="25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2625" y="140550"/>
            <a:ext cx="4282767" cy="2429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he Junior League PPT">
  <a:themeElements>
    <a:clrScheme name="Annual Conference 2013">
      <a:dk1>
        <a:srgbClr val="000000"/>
      </a:dk1>
      <a:lt1>
        <a:srgbClr val="FFFFFF"/>
      </a:lt1>
      <a:dk2>
        <a:srgbClr val="3F3F3F"/>
      </a:dk2>
      <a:lt2>
        <a:srgbClr val="D8D8D8"/>
      </a:lt2>
      <a:accent1>
        <a:srgbClr val="A5A5A5"/>
      </a:accent1>
      <a:accent2>
        <a:srgbClr val="C41230"/>
      </a:accent2>
      <a:accent3>
        <a:srgbClr val="262626"/>
      </a:accent3>
      <a:accent4>
        <a:srgbClr val="800000"/>
      </a:accent4>
      <a:accent5>
        <a:srgbClr val="595959"/>
      </a:accent5>
      <a:accent6>
        <a:srgbClr val="F79646"/>
      </a:accent6>
      <a:hlink>
        <a:srgbClr val="C41230"/>
      </a:hlink>
      <a:folHlink>
        <a:srgbClr val="C4123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</Words>
  <Application>Microsoft Macintosh PowerPoint</Application>
  <PresentationFormat>On-screen Show (16:10)</PresentationFormat>
  <Paragraphs>8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DIN Condensed</vt:lpstr>
      <vt:lpstr>Noto Sans Symbols</vt:lpstr>
      <vt:lpstr>The Junior League PPT</vt:lpstr>
      <vt:lpstr>Carolyn Stone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Carolyn Stone</dc:title>
  <cp:lastModifiedBy>Microsoft Office User</cp:lastModifiedBy>
  <cp:revision>1</cp:revision>
  <dcterms:modified xsi:type="dcterms:W3CDTF">2020-05-06T16:42:12Z</dcterms:modified>
</cp:coreProperties>
</file>