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2" r:id="rId4"/>
  </p:sldMasterIdLst>
  <p:notesMasterIdLst>
    <p:notesMasterId r:id="rId5"/>
  </p:notesMasterIdLst>
  <p:sldIdLst>
    <p:sldId id="256" r:id="rId6"/>
    <p:sldId id="257" r:id="rId7"/>
  </p:sldIdLst>
  <p:sldSz cy="5715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000000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  <p:guide pos="1800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7dea41205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g7dea41205a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3_Title Card">
  <p:cSld name="3_Title Card">
    <p:bg>
      <p:bgPr>
        <a:gradFill>
          <a:gsLst>
            <a:gs pos="0">
              <a:srgbClr val="3F3F3F"/>
            </a:gs>
            <a:gs pos="49000">
              <a:srgbClr val="3F3F3F"/>
            </a:gs>
            <a:gs pos="100000">
              <a:srgbClr val="262626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>
            <p:ph type="title"/>
          </p:nvPr>
        </p:nvSpPr>
        <p:spPr>
          <a:xfrm>
            <a:off x="914400" y="1270000"/>
            <a:ext cx="73152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2"/>
          <p:cNvSpPr txBox="1"/>
          <p:nvPr>
            <p:ph idx="1" type="body"/>
          </p:nvPr>
        </p:nvSpPr>
        <p:spPr>
          <a:xfrm>
            <a:off x="914400" y="2981400"/>
            <a:ext cx="5410200" cy="3949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rgbClr val="A5A5A5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1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" name="Google Shape;9;p2"/>
          <p:cNvCxnSpPr/>
          <p:nvPr/>
        </p:nvCxnSpPr>
        <p:spPr>
          <a:xfrm>
            <a:off x="875414" y="2857500"/>
            <a:ext cx="7354186" cy="0"/>
          </a:xfrm>
          <a:prstGeom prst="straightConnector1">
            <a:avLst/>
          </a:prstGeom>
          <a:noFill/>
          <a:ln cap="flat" cmpd="sng" w="15875">
            <a:solidFill>
              <a:srgbClr val="A5A5A5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0" name="Google Shape;10;p2"/>
          <p:cNvGrpSpPr/>
          <p:nvPr/>
        </p:nvGrpSpPr>
        <p:grpSpPr>
          <a:xfrm>
            <a:off x="1085363" y="4889500"/>
            <a:ext cx="4401037" cy="381000"/>
            <a:chOff x="1085362" y="5486400"/>
            <a:chExt cx="4401037" cy="457200"/>
          </a:xfrm>
        </p:grpSpPr>
        <p:sp>
          <p:nvSpPr>
            <p:cNvPr id="11" name="Google Shape;11;p2"/>
            <p:cNvSpPr txBox="1"/>
            <p:nvPr/>
          </p:nvSpPr>
          <p:spPr>
            <a:xfrm>
              <a:off x="1447800" y="5486400"/>
              <a:ext cx="4038599" cy="457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775" u="none" cap="none" strike="noStrike">
                  <a:solidFill>
                    <a:srgbClr val="A5A5A5"/>
                  </a:solidFill>
                  <a:latin typeface="Arial"/>
                  <a:ea typeface="Arial"/>
                  <a:cs typeface="Arial"/>
                  <a:sym typeface="Arial"/>
                </a:rPr>
                <a:t>THE PALM BEACHES</a:t>
              </a:r>
              <a:endParaRPr/>
            </a:p>
          </p:txBody>
        </p:sp>
        <p:pic>
          <p:nvPicPr>
            <p:cNvPr id="12" name="Google Shape;12;p2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1085362" y="5588429"/>
              <a:ext cx="286238" cy="2789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-Line Title and Content">
  <p:cSld name="One-Line 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idx="1" type="body"/>
          </p:nvPr>
        </p:nvSpPr>
        <p:spPr>
          <a:xfrm>
            <a:off x="381000" y="1079500"/>
            <a:ext cx="8382000" cy="35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002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" name="Google Shape;15;p3"/>
          <p:cNvSpPr txBox="1"/>
          <p:nvPr>
            <p:ph type="title"/>
          </p:nvPr>
        </p:nvSpPr>
        <p:spPr>
          <a:xfrm>
            <a:off x="381000" y="2540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3"/>
          <p:cNvSpPr/>
          <p:nvPr/>
        </p:nvSpPr>
        <p:spPr>
          <a:xfrm>
            <a:off x="0" y="5408612"/>
            <a:ext cx="9144000" cy="30638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00" y="5408612"/>
            <a:ext cx="377092" cy="3063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/>
        </p:nvSpPr>
        <p:spPr>
          <a:xfrm>
            <a:off x="5867400" y="5461000"/>
            <a:ext cx="28956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5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jlpb.org</a:t>
            </a:r>
            <a:endParaRPr/>
          </a:p>
        </p:txBody>
      </p:sp>
      <p:sp>
        <p:nvSpPr>
          <p:cNvPr id="19" name="Google Shape;19;p3"/>
          <p:cNvSpPr txBox="1"/>
          <p:nvPr/>
        </p:nvSpPr>
        <p:spPr>
          <a:xfrm>
            <a:off x="914400" y="5462264"/>
            <a:ext cx="3048000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65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THE PALM BEACHES</a:t>
            </a:r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-line title and content">
  <p:cSld name="Two-line 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81000" y="1587500"/>
            <a:ext cx="8382000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A5002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81000" y="254000"/>
            <a:ext cx="83820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4"/>
          <p:cNvSpPr/>
          <p:nvPr/>
        </p:nvSpPr>
        <p:spPr>
          <a:xfrm>
            <a:off x="0" y="5408612"/>
            <a:ext cx="9144000" cy="30638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oogle Shape;24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00" y="5408612"/>
            <a:ext cx="377092" cy="306388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>
            <a:off x="5867400" y="5461000"/>
            <a:ext cx="28956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5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jlpb.org</a:t>
            </a:r>
            <a:endParaRPr/>
          </a:p>
        </p:txBody>
      </p:sp>
      <p:sp>
        <p:nvSpPr>
          <p:cNvPr id="26" name="Google Shape;26;p4"/>
          <p:cNvSpPr txBox="1"/>
          <p:nvPr/>
        </p:nvSpPr>
        <p:spPr>
          <a:xfrm>
            <a:off x="914400" y="5462264"/>
            <a:ext cx="3048000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65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THE PALM BEACHES</a:t>
            </a:r>
            <a:endParaRPr/>
          </a:p>
        </p:txBody>
      </p:sp>
    </p:spTree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>
            <a:off x="0" y="5408612"/>
            <a:ext cx="9144000" cy="30638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1000" y="5408612"/>
            <a:ext cx="377092" cy="306388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/>
          <p:nvPr/>
        </p:nvSpPr>
        <p:spPr>
          <a:xfrm>
            <a:off x="5867400" y="5461000"/>
            <a:ext cx="2895600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95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jlpb.org</a:t>
            </a:r>
            <a:endParaRPr/>
          </a:p>
        </p:txBody>
      </p:sp>
      <p:sp>
        <p:nvSpPr>
          <p:cNvPr id="31" name="Google Shape;31;p5"/>
          <p:cNvSpPr txBox="1"/>
          <p:nvPr/>
        </p:nvSpPr>
        <p:spPr>
          <a:xfrm>
            <a:off x="914400" y="5462264"/>
            <a:ext cx="3048000" cy="242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65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THE PALM BEACHES</a:t>
            </a:r>
            <a:endParaRPr/>
          </a:p>
        </p:txBody>
      </p:sp>
    </p:spTree>
  </p:cSld>
  <p:clrMapOvr>
    <a:masterClrMapping/>
  </p:clrMapOvr>
  <p:transition spd="slow">
    <p:push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chemeClr val="lt1"/>
            </a:gs>
            <a:gs pos="57000">
              <a:schemeClr val="lt1"/>
            </a:gs>
            <a:gs pos="100000">
              <a:srgbClr val="D8D8D8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4.png"/><Relationship Id="rId5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81000" y="254000"/>
            <a:ext cx="8382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800"/>
              <a:buFont typeface="Arial"/>
              <a:buNone/>
            </a:pPr>
            <a:r>
              <a:rPr lang="en-US"/>
              <a:t>Kathy (Tignor) McHale</a:t>
            </a:r>
            <a:endParaRPr/>
          </a:p>
        </p:txBody>
      </p:sp>
      <p:sp>
        <p:nvSpPr>
          <p:cNvPr id="37" name="Google Shape;37;p6"/>
          <p:cNvSpPr txBox="1"/>
          <p:nvPr/>
        </p:nvSpPr>
        <p:spPr>
          <a:xfrm>
            <a:off x="381000" y="1470250"/>
            <a:ext cx="8382000" cy="35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82A"/>
              </a:buClr>
              <a:buSzPts val="1400"/>
              <a:buFont typeface="Arial"/>
              <a:buChar char="●"/>
            </a:pPr>
            <a:r>
              <a:rPr lang="en-US">
                <a:solidFill>
                  <a:srgbClr val="26282A"/>
                </a:solidFill>
              </a:rPr>
              <a:t>60th year of JLPB service to the community and WPB mayor declared </a:t>
            </a:r>
            <a:br>
              <a:rPr lang="en-US">
                <a:solidFill>
                  <a:srgbClr val="26282A"/>
                </a:solidFill>
              </a:rPr>
            </a:br>
            <a:r>
              <a:rPr lang="en-US">
                <a:solidFill>
                  <a:srgbClr val="26282A"/>
                </a:solidFill>
              </a:rPr>
              <a:t>March 27, 2001 Junior League of the Palm Beaches day! </a:t>
            </a:r>
            <a:endParaRPr>
              <a:solidFill>
                <a:srgbClr val="26282A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A"/>
              </a:buClr>
              <a:buSzPts val="1400"/>
              <a:buFont typeface="Arial"/>
              <a:buChar char="●"/>
            </a:pPr>
            <a:r>
              <a:rPr lang="en-US">
                <a:solidFill>
                  <a:srgbClr val="26282A"/>
                </a:solidFill>
              </a:rPr>
              <a:t>Approved JLPB logo as it is today - palm tree surrounded by our name </a:t>
            </a:r>
            <a:endParaRPr>
              <a:solidFill>
                <a:srgbClr val="26282A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A"/>
              </a:buClr>
              <a:buSzPts val="1400"/>
              <a:buFont typeface="Arial"/>
              <a:buChar char="●"/>
            </a:pPr>
            <a:r>
              <a:rPr lang="en-US">
                <a:solidFill>
                  <a:srgbClr val="26282A"/>
                </a:solidFill>
              </a:rPr>
              <a:t>We held our 1st </a:t>
            </a:r>
            <a:r>
              <a:rPr lang="en-US">
                <a:solidFill>
                  <a:srgbClr val="26282A"/>
                </a:solidFill>
              </a:rPr>
              <a:t>Women's</a:t>
            </a:r>
            <a:r>
              <a:rPr lang="en-US">
                <a:solidFill>
                  <a:srgbClr val="26282A"/>
                </a:solidFill>
              </a:rPr>
              <a:t> Health Symposium in partnership with Jupiter Medical Center to promote awareness of women’s health issues. </a:t>
            </a:r>
            <a:endParaRPr>
              <a:solidFill>
                <a:srgbClr val="26282A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A"/>
              </a:buClr>
              <a:buSzPts val="1400"/>
              <a:buFont typeface="Arial"/>
              <a:buChar char="●"/>
            </a:pPr>
            <a:r>
              <a:rPr lang="en-US">
                <a:solidFill>
                  <a:srgbClr val="26282A"/>
                </a:solidFill>
              </a:rPr>
              <a:t>Raised $4,000 to start the first Endowment campaign </a:t>
            </a:r>
            <a:endParaRPr>
              <a:solidFill>
                <a:srgbClr val="26282A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A"/>
              </a:buClr>
              <a:buSzPts val="1400"/>
              <a:buFont typeface="Arial"/>
              <a:buChar char="●"/>
            </a:pPr>
            <a:r>
              <a:rPr lang="en-US">
                <a:solidFill>
                  <a:srgbClr val="26282A"/>
                </a:solidFill>
              </a:rPr>
              <a:t>Created 15 hour volunteer commitment to further our mission of improving the community </a:t>
            </a:r>
            <a:endParaRPr>
              <a:solidFill>
                <a:srgbClr val="26282A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A"/>
              </a:buClr>
              <a:buSzPts val="1400"/>
              <a:buFont typeface="Arial"/>
              <a:buChar char="●"/>
            </a:pPr>
            <a:r>
              <a:rPr lang="en-US">
                <a:solidFill>
                  <a:srgbClr val="26282A"/>
                </a:solidFill>
              </a:rPr>
              <a:t>Nelle Smith community program was approved- the rest is history </a:t>
            </a:r>
            <a:endParaRPr>
              <a:solidFill>
                <a:srgbClr val="26282A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6282A"/>
              </a:buClr>
              <a:buSzPts val="1400"/>
              <a:buFont typeface="Arial"/>
              <a:buChar char="●"/>
            </a:pPr>
            <a:r>
              <a:rPr lang="en-US">
                <a:solidFill>
                  <a:srgbClr val="26282A"/>
                </a:solidFill>
              </a:rPr>
              <a:t>New Member class of 60 collaborated to raise awareness for breast cancer and lined Flagler Drive with pink ribbons raising over $10,000 for the Susan G. Komen Foundation </a:t>
            </a:r>
            <a:endParaRPr>
              <a:solidFill>
                <a:srgbClr val="26282A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26282A"/>
              </a:buClr>
              <a:buSzPts val="1400"/>
              <a:buFont typeface="Arial"/>
              <a:buChar char="●"/>
            </a:pPr>
            <a:r>
              <a:rPr lang="en-US">
                <a:solidFill>
                  <a:srgbClr val="26282A"/>
                </a:solidFill>
              </a:rPr>
              <a:t>Quantum House opened in May, 2001. JLPB donated the jungle themed children's playroom</a:t>
            </a:r>
            <a:endParaRPr/>
          </a:p>
        </p:txBody>
      </p:sp>
      <p:sp>
        <p:nvSpPr>
          <p:cNvPr id="38" name="Google Shape;38;p6"/>
          <p:cNvSpPr txBox="1"/>
          <p:nvPr/>
        </p:nvSpPr>
        <p:spPr>
          <a:xfrm>
            <a:off x="381000" y="825488"/>
            <a:ext cx="2786400" cy="4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/>
              <a:t>2000-2001</a:t>
            </a:r>
            <a:endParaRPr b="1" sz="2400"/>
          </a:p>
        </p:txBody>
      </p:sp>
      <p:pic>
        <p:nvPicPr>
          <p:cNvPr id="39" name="Google Shape;3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1881" y="254001"/>
            <a:ext cx="1657100" cy="1908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125" y="206500"/>
            <a:ext cx="3487650" cy="2788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29400" y="206504"/>
            <a:ext cx="3487650" cy="3365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49487" y="2062225"/>
            <a:ext cx="2445025" cy="320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xmlns:r="http://schemas.openxmlformats.org/officeDocument/2006/relationships" name="The Junior League PPT">
  <a:themeElements>
    <a:clrScheme name="Annual Conference 2013">
      <a:dk1>
        <a:srgbClr val="000000"/>
      </a:dk1>
      <a:lt1>
        <a:srgbClr val="FFFFFF"/>
      </a:lt1>
      <a:dk2>
        <a:srgbClr val="3F3F3F"/>
      </a:dk2>
      <a:lt2>
        <a:srgbClr val="D8D8D8"/>
      </a:lt2>
      <a:accent1>
        <a:srgbClr val="A5A5A5"/>
      </a:accent1>
      <a:accent2>
        <a:srgbClr val="C41230"/>
      </a:accent2>
      <a:accent3>
        <a:srgbClr val="262626"/>
      </a:accent3>
      <a:accent4>
        <a:srgbClr val="800000"/>
      </a:accent4>
      <a:accent5>
        <a:srgbClr val="595959"/>
      </a:accent5>
      <a:accent6>
        <a:srgbClr val="F79646"/>
      </a:accent6>
      <a:hlink>
        <a:srgbClr val="C41230"/>
      </a:hlink>
      <a:folHlink>
        <a:srgbClr val="C4123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